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67" r:id="rId5"/>
    <p:sldId id="268" r:id="rId6"/>
    <p:sldId id="290" r:id="rId7"/>
    <p:sldId id="289" r:id="rId8"/>
    <p:sldId id="261" r:id="rId9"/>
    <p:sldId id="265" r:id="rId10"/>
    <p:sldId id="284" r:id="rId11"/>
    <p:sldId id="259" r:id="rId12"/>
    <p:sldId id="270" r:id="rId13"/>
    <p:sldId id="269" r:id="rId14"/>
    <p:sldId id="293" r:id="rId15"/>
    <p:sldId id="294" r:id="rId16"/>
    <p:sldId id="274" r:id="rId17"/>
    <p:sldId id="275" r:id="rId18"/>
    <p:sldId id="263" r:id="rId19"/>
    <p:sldId id="277" r:id="rId20"/>
    <p:sldId id="296" r:id="rId21"/>
    <p:sldId id="297" r:id="rId22"/>
    <p:sldId id="298" r:id="rId23"/>
    <p:sldId id="266" r:id="rId24"/>
    <p:sldId id="288" r:id="rId25"/>
    <p:sldId id="285" r:id="rId26"/>
    <p:sldId id="287" r:id="rId27"/>
    <p:sldId id="299" r:id="rId28"/>
    <p:sldId id="302" r:id="rId29"/>
    <p:sldId id="304" r:id="rId30"/>
    <p:sldId id="306" r:id="rId31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366" autoAdjust="0"/>
  </p:normalViewPr>
  <p:slideViewPr>
    <p:cSldViewPr snapToGrid="0">
      <p:cViewPr varScale="1">
        <p:scale>
          <a:sx n="58" d="100"/>
          <a:sy n="58" d="100"/>
        </p:scale>
        <p:origin x="2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1772F1-CD5D-4A96-BBCE-47090B74BE86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D64880-CAA7-4FE0-97FE-F25BD2A57D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5934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64880-CAA7-4FE0-97FE-F25BD2A57D80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9020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64880-CAA7-4FE0-97FE-F25BD2A57D80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3207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No comment on background/established evidence for protocols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64880-CAA7-4FE0-97FE-F25BD2A57D80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8217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64880-CAA7-4FE0-97FE-F25BD2A57D80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5406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64880-CAA7-4FE0-97FE-F25BD2A57D80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7341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415A8-C633-4AB3-B159-D488C9E74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CDB8B9-4921-412B-8867-BB92C9022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0DAFA-F326-44B3-82C6-0A066A9BB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E90-1917-4374-9B40-EE7ED86F4AE7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06629-A567-4904-BF93-F291B8F6C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52A46-52B5-4C61-973B-A44C885F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D9E-3DD0-4F31-977A-8FEFA9B1B0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898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DA070-CD33-4EA1-A0D5-D95F57152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690B4E-14FF-4B82-A53D-FFA9DC33D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21423-3897-4F05-9DD5-BFF9C2BE9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E90-1917-4374-9B40-EE7ED86F4AE7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CD70A-1DC1-4B03-B647-CCECEDE18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4B180-F2A3-417F-8017-3153E1753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D9E-3DD0-4F31-977A-8FEFA9B1B0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911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E5A2B7-AD6D-46E8-BF21-C454EFA62D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936870-A160-4941-BD37-7CB081D22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C0BBC-1F09-4D30-B87F-A4178475F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E90-1917-4374-9B40-EE7ED86F4AE7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61213-4563-480C-8F10-87F513651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36D4B-5030-45B2-8C46-39F21A4FC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D9E-3DD0-4F31-977A-8FEFA9B1B0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070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4D1F-AA8C-4CBC-BCC0-8A80825B5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2FAA9-E01D-4176-901B-C3E23EF08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AED6F-B688-4F01-B1E9-B8E3408A3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E90-1917-4374-9B40-EE7ED86F4AE7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74CF5-ECBC-476E-9C52-145EB08B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7F7F2-052B-47F2-90B4-5507A6C2A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D9E-3DD0-4F31-977A-8FEFA9B1B0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519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4B980-6F6C-429C-9713-5A848C1DB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88292-B134-4F80-A75A-632CA0D0B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3AE2D-2258-4888-AC48-E763A25F5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E90-1917-4374-9B40-EE7ED86F4AE7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F9CB3-53F0-4AB2-8895-EE10E546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FFE40-BB45-4465-98FE-D8F2D82DD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D9E-3DD0-4F31-977A-8FEFA9B1B0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96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80FE7-02DC-4422-B086-03280B806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322EF-A9B6-4DA7-87F4-918F56B63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9EC20-BF30-427F-8E55-BCD330CE5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D2FE79-3CF3-43E1-943E-A82156585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E90-1917-4374-9B40-EE7ED86F4AE7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DFCF3-708D-4256-833D-C6473CF90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020E8-68CD-4995-80B6-21F485592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D9E-3DD0-4F31-977A-8FEFA9B1B0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286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552B3-864B-41FA-9D63-1517ECC3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A97A7-8366-4FA3-A833-E2E054006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12E18-0BB1-480A-8C71-D963B4BD7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40A0D-F4AB-4234-8D83-E5DBB0E3F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873AD-66FC-4712-990C-DA9531A130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1E8244-7D5E-4500-9F9C-38C8DF65C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E90-1917-4374-9B40-EE7ED86F4AE7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26562-BEA7-4DAF-8C08-BEF65F93A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258E15-EB95-4046-B6AB-DC4048427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D9E-3DD0-4F31-977A-8FEFA9B1B0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871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CF7CA-6D3D-40BE-A168-DC4EF94EF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8AD17-C822-4CC1-905F-29D8CBCF6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E90-1917-4374-9B40-EE7ED86F4AE7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DE84C-77A3-45C7-8EDB-66DFE2044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A0DFBC-AAEB-4993-9113-57CAD19D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D9E-3DD0-4F31-977A-8FEFA9B1B0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561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373358-9C67-446A-BA0B-F64D3678E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E90-1917-4374-9B40-EE7ED86F4AE7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8D8943-ACCC-483B-AF48-F30C625C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715576-D270-48C5-934C-20281C1E4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D9E-3DD0-4F31-977A-8FEFA9B1B0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9030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37B4F-6FBB-4C1E-B1DE-4F58DEB63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E6BC0-E6A3-45BC-8B36-84389E17F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CD4564-C3F5-4A01-B2BF-C699556341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50CF98-3C69-461F-B70F-908989329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E90-1917-4374-9B40-EE7ED86F4AE7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25F18-152F-418E-909C-F2521AF38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EBAB2C-DDB1-4E43-B74D-4C5CB6F6E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D9E-3DD0-4F31-977A-8FEFA9B1B0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09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87584-CBF9-4436-B88A-7AC7AC81B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2E235F-153A-4A37-933C-09C8EB5907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2500F-D03D-41D2-86E9-3374D46EA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74D02-57AD-4483-BFC2-0EB31ADD4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E90-1917-4374-9B40-EE7ED86F4AE7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6A8F2-5427-425B-870A-C1FE22C4B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952F2-839A-4A85-8E18-832B1525B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ED9E-3DD0-4F31-977A-8FEFA9B1B0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841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BC9E32-7BF1-4F76-B5F1-D4CD1A58B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D9BE6-52BE-4A3A-84D4-B07C8C40A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40207-E24D-433B-9A29-A434F724D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7DE90-1917-4374-9B40-EE7ED86F4AE7}" type="datetimeFigureOut">
              <a:rPr lang="en-CA" smtClean="0"/>
              <a:t>2020-01-29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F6140-2B98-4E9F-895D-924AE8E35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71236-F506-4996-9106-8FBA99992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9ED9E-3DD0-4F31-977A-8FEFA9B1B0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158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4F289-682B-4FFF-94BA-5D8296601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099" y="265113"/>
            <a:ext cx="11344275" cy="2387600"/>
          </a:xfrm>
        </p:spPr>
        <p:txBody>
          <a:bodyPr>
            <a:normAutofit/>
          </a:bodyPr>
          <a:lstStyle/>
          <a:p>
            <a:r>
              <a:rPr lang="en-CA" b="1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CC142E-8722-4093-82FF-11841B838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54313"/>
            <a:ext cx="9144000" cy="1655762"/>
          </a:xfrm>
        </p:spPr>
        <p:txBody>
          <a:bodyPr/>
          <a:lstStyle/>
          <a:p>
            <a:r>
              <a:rPr lang="en-CA" b="1" dirty="0"/>
              <a:t>Journal Club Presentation</a:t>
            </a:r>
          </a:p>
          <a:p>
            <a:r>
              <a:rPr lang="en-CA" dirty="0"/>
              <a:t>Name</a:t>
            </a:r>
          </a:p>
          <a:p>
            <a:r>
              <a:rPr lang="en-CA" i="1" dirty="0"/>
              <a:t>Date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6621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0487B-E067-4D65-A3F7-DE395211C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80" y="0"/>
            <a:ext cx="10515600" cy="1325563"/>
          </a:xfrm>
        </p:spPr>
        <p:txBody>
          <a:bodyPr/>
          <a:lstStyle/>
          <a:p>
            <a:r>
              <a:rPr lang="en-CA" b="1" dirty="0"/>
              <a:t>Study Analysis – Authors/Introduction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B4767-00B9-47D3-8215-174C273A8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80" y="1039503"/>
            <a:ext cx="11958320" cy="5598160"/>
          </a:xfrm>
        </p:spPr>
        <p:txBody>
          <a:bodyPr>
            <a:normAutofit/>
          </a:bodyPr>
          <a:lstStyle/>
          <a:p>
            <a:pPr lvl="0"/>
            <a:r>
              <a:rPr lang="en-CA" b="1" dirty="0"/>
              <a:t>Appropriate background and rationale?</a:t>
            </a:r>
          </a:p>
          <a:p>
            <a:endParaRPr lang="en-CA" b="1" dirty="0"/>
          </a:p>
          <a:p>
            <a:r>
              <a:rPr lang="en-CA" b="1" dirty="0"/>
              <a:t>Stated objective/hypothesis consistent with the research question to be addressed?</a:t>
            </a:r>
          </a:p>
          <a:p>
            <a:pPr lvl="1"/>
            <a:r>
              <a:rPr lang="en-CA" b="1" i="1" dirty="0"/>
              <a:t>Stated Objectives:</a:t>
            </a:r>
          </a:p>
          <a:p>
            <a:pPr lvl="1"/>
            <a:endParaRPr lang="en-CA" b="1" i="1" dirty="0"/>
          </a:p>
          <a:p>
            <a:pPr lvl="1"/>
            <a:r>
              <a:rPr lang="en-CA" b="1" i="1" dirty="0"/>
              <a:t>Research Question:</a:t>
            </a:r>
          </a:p>
          <a:p>
            <a:pPr lvl="2"/>
            <a:endParaRPr lang="en-CA" b="1" i="1" dirty="0"/>
          </a:p>
          <a:p>
            <a:pPr lvl="2"/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62835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4488-5A98-45B8-AB51-62B3E3E7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0"/>
            <a:ext cx="10515600" cy="1325563"/>
          </a:xfrm>
        </p:spPr>
        <p:txBody>
          <a:bodyPr/>
          <a:lstStyle/>
          <a:p>
            <a:r>
              <a:rPr lang="en-CA" b="1" dirty="0"/>
              <a:t>Study Analysis – 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8E79-D4EA-4313-8A83-B46C2B835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323975"/>
            <a:ext cx="11582400" cy="5314950"/>
          </a:xfrm>
        </p:spPr>
        <p:txBody>
          <a:bodyPr>
            <a:normAutofit/>
          </a:bodyPr>
          <a:lstStyle/>
          <a:p>
            <a:r>
              <a:rPr lang="en-CA" b="1" dirty="0"/>
              <a:t>Study Design and Recruitment:</a:t>
            </a:r>
          </a:p>
        </p:txBody>
      </p:sp>
    </p:spTree>
    <p:extLst>
      <p:ext uri="{BB962C8B-B14F-4D97-AF65-F5344CB8AC3E}">
        <p14:creationId xmlns:p14="http://schemas.microsoft.com/office/powerpoint/2010/main" val="3448917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83B5-2D42-4E2C-A8EF-C3E081F78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5" y="365125"/>
            <a:ext cx="11725275" cy="1325563"/>
          </a:xfrm>
        </p:spPr>
        <p:txBody>
          <a:bodyPr/>
          <a:lstStyle/>
          <a:p>
            <a:r>
              <a:rPr lang="en-CA" b="1" dirty="0"/>
              <a:t>Study Analysis - Methods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26C641-EA09-449E-9099-4F25276D7771}"/>
              </a:ext>
            </a:extLst>
          </p:cNvPr>
          <p:cNvSpPr txBox="1">
            <a:spLocks/>
          </p:cNvSpPr>
          <p:nvPr/>
        </p:nvSpPr>
        <p:spPr>
          <a:xfrm>
            <a:off x="257176" y="1690688"/>
            <a:ext cx="7322183" cy="5030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b="1" dirty="0"/>
              <a:t>Patients/Subjects</a:t>
            </a:r>
          </a:p>
          <a:p>
            <a:pPr lvl="1"/>
            <a:endParaRPr lang="en-CA" dirty="0"/>
          </a:p>
          <a:p>
            <a:r>
              <a:rPr lang="en-CA" b="1" dirty="0"/>
              <a:t>Screening:</a:t>
            </a:r>
          </a:p>
        </p:txBody>
      </p:sp>
      <p:pic>
        <p:nvPicPr>
          <p:cNvPr id="7" name="Picture 6" descr="A picture containing object, microscope, mirror, hand glass&#10;&#10;Description automatically generated">
            <a:extLst>
              <a:ext uri="{FF2B5EF4-FFF2-40B4-BE49-F238E27FC236}">
                <a16:creationId xmlns:a16="http://schemas.microsoft.com/office/drawing/2014/main" id="{74E5C5A8-C457-4EA1-AC5D-53BF67911C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833" y="5708912"/>
            <a:ext cx="1144492" cy="1149088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CBAC35-C85B-4D5E-942F-238EFF389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0659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4488-5A98-45B8-AB51-62B3E3E7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404085"/>
            <a:ext cx="10515600" cy="1325563"/>
          </a:xfrm>
        </p:spPr>
        <p:txBody>
          <a:bodyPr/>
          <a:lstStyle/>
          <a:p>
            <a:r>
              <a:rPr lang="en-CA" b="1" dirty="0"/>
              <a:t>Study Analysis – 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8E79-D4EA-4313-8A83-B46C2B835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1729648"/>
            <a:ext cx="11825345" cy="4909277"/>
          </a:xfrm>
        </p:spPr>
        <p:txBody>
          <a:bodyPr>
            <a:normAutofit/>
          </a:bodyPr>
          <a:lstStyle/>
          <a:p>
            <a:r>
              <a:rPr lang="en-CA" b="1" dirty="0"/>
              <a:t>Regimens: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1810663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4488-5A98-45B8-AB51-62B3E3E7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404085"/>
            <a:ext cx="10515600" cy="1325563"/>
          </a:xfrm>
        </p:spPr>
        <p:txBody>
          <a:bodyPr/>
          <a:lstStyle/>
          <a:p>
            <a:r>
              <a:rPr lang="en-CA" b="1" dirty="0"/>
              <a:t>Study Analysis – 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8E79-D4EA-4313-8A83-B46C2B835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1729648"/>
            <a:ext cx="11825345" cy="4909277"/>
          </a:xfrm>
        </p:spPr>
        <p:txBody>
          <a:bodyPr>
            <a:normAutofit/>
          </a:bodyPr>
          <a:lstStyle/>
          <a:p>
            <a:r>
              <a:rPr lang="en-CA" b="1" dirty="0"/>
              <a:t>Regimens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53485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4488-5A98-45B8-AB51-62B3E3E7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404085"/>
            <a:ext cx="10515600" cy="1325563"/>
          </a:xfrm>
        </p:spPr>
        <p:txBody>
          <a:bodyPr/>
          <a:lstStyle/>
          <a:p>
            <a:r>
              <a:rPr lang="en-CA" b="1" dirty="0"/>
              <a:t>Study Analysis – 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8E79-D4EA-4313-8A83-B46C2B835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1729648"/>
            <a:ext cx="11825345" cy="4909277"/>
          </a:xfrm>
        </p:spPr>
        <p:txBody>
          <a:bodyPr>
            <a:normAutofit/>
          </a:bodyPr>
          <a:lstStyle/>
          <a:p>
            <a:r>
              <a:rPr lang="en-CA" b="1" dirty="0"/>
              <a:t>Research Assessments:</a:t>
            </a:r>
          </a:p>
          <a:p>
            <a:endParaRPr lang="en-CA" b="1" dirty="0"/>
          </a:p>
          <a:p>
            <a:r>
              <a:rPr lang="en-CA" b="1" dirty="0"/>
              <a:t>Data Handling:</a:t>
            </a:r>
          </a:p>
        </p:txBody>
      </p:sp>
    </p:spTree>
    <p:extLst>
      <p:ext uri="{BB962C8B-B14F-4D97-AF65-F5344CB8AC3E}">
        <p14:creationId xmlns:p14="http://schemas.microsoft.com/office/powerpoint/2010/main" val="788897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4488-5A98-45B8-AB51-62B3E3E7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6" y="0"/>
            <a:ext cx="10515600" cy="1325563"/>
          </a:xfrm>
        </p:spPr>
        <p:txBody>
          <a:bodyPr/>
          <a:lstStyle/>
          <a:p>
            <a:r>
              <a:rPr lang="en-CA" b="1" dirty="0"/>
              <a:t>Study Overview – 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8E79-D4EA-4313-8A83-B46C2B835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1200150"/>
            <a:ext cx="11696699" cy="5438775"/>
          </a:xfrm>
        </p:spPr>
        <p:txBody>
          <a:bodyPr>
            <a:normAutofit/>
          </a:bodyPr>
          <a:lstStyle/>
          <a:p>
            <a:r>
              <a:rPr lang="en-CA" b="1" dirty="0"/>
              <a:t>Primary Outcome Measures:</a:t>
            </a:r>
          </a:p>
          <a:p>
            <a:endParaRPr lang="en-CA" b="1" dirty="0"/>
          </a:p>
          <a:p>
            <a:r>
              <a:rPr lang="en-CA" b="1" dirty="0"/>
              <a:t>Secondary Outcome Measures:</a:t>
            </a:r>
          </a:p>
        </p:txBody>
      </p:sp>
    </p:spTree>
    <p:extLst>
      <p:ext uri="{BB962C8B-B14F-4D97-AF65-F5344CB8AC3E}">
        <p14:creationId xmlns:p14="http://schemas.microsoft.com/office/powerpoint/2010/main" val="169149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4488-5A98-45B8-AB51-62B3E3E7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459170"/>
            <a:ext cx="10515600" cy="1325563"/>
          </a:xfrm>
        </p:spPr>
        <p:txBody>
          <a:bodyPr/>
          <a:lstStyle/>
          <a:p>
            <a:r>
              <a:rPr lang="en-CA" b="1" dirty="0"/>
              <a:t>Study Overview – 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8E79-D4EA-4313-8A83-B46C2B835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1784733"/>
            <a:ext cx="11730355" cy="4854192"/>
          </a:xfrm>
        </p:spPr>
        <p:txBody>
          <a:bodyPr>
            <a:normAutofit/>
          </a:bodyPr>
          <a:lstStyle/>
          <a:p>
            <a:r>
              <a:rPr lang="en-CA" b="1" dirty="0"/>
              <a:t>Statistical Analysis:</a:t>
            </a:r>
          </a:p>
        </p:txBody>
      </p:sp>
    </p:spTree>
    <p:extLst>
      <p:ext uri="{BB962C8B-B14F-4D97-AF65-F5344CB8AC3E}">
        <p14:creationId xmlns:p14="http://schemas.microsoft.com/office/powerpoint/2010/main" val="4246414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0487B-E067-4D65-A3F7-DE395211C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439" y="332075"/>
            <a:ext cx="10515600" cy="1325563"/>
          </a:xfrm>
        </p:spPr>
        <p:txBody>
          <a:bodyPr/>
          <a:lstStyle/>
          <a:p>
            <a:r>
              <a:rPr lang="en-CA" b="1" dirty="0"/>
              <a:t>Study Analysis –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B4767-00B9-47D3-8215-174C273A8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439" y="1531345"/>
            <a:ext cx="11589743" cy="5133860"/>
          </a:xfrm>
        </p:spPr>
        <p:txBody>
          <a:bodyPr>
            <a:normAutofit/>
          </a:bodyPr>
          <a:lstStyle/>
          <a:p>
            <a:pPr lvl="0"/>
            <a:r>
              <a:rPr lang="en-CA" b="1" dirty="0"/>
              <a:t>Statistical or clinical significance?</a:t>
            </a:r>
          </a:p>
          <a:p>
            <a:pPr lvl="2"/>
            <a:endParaRPr lang="en-CA" dirty="0"/>
          </a:p>
          <a:p>
            <a:r>
              <a:rPr lang="en-CA" b="1" dirty="0"/>
              <a:t>How reliable are the results?</a:t>
            </a:r>
          </a:p>
          <a:p>
            <a:pPr lvl="1"/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61564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4488-5A98-45B8-AB51-62B3E3E7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985" y="75990"/>
            <a:ext cx="10515600" cy="1325563"/>
          </a:xfrm>
        </p:spPr>
        <p:txBody>
          <a:bodyPr/>
          <a:lstStyle/>
          <a:p>
            <a:r>
              <a:rPr lang="en-CA" b="1" dirty="0"/>
              <a:t>Study Analysis –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8E79-D4EA-4313-8A83-B46C2B835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985" y="1331206"/>
            <a:ext cx="11623040" cy="5333999"/>
          </a:xfrm>
        </p:spPr>
        <p:txBody>
          <a:bodyPr>
            <a:normAutofit/>
          </a:bodyPr>
          <a:lstStyle/>
          <a:p>
            <a:r>
              <a:rPr lang="en-CA" b="1" dirty="0"/>
              <a:t>Follow-up Rates:</a:t>
            </a:r>
          </a:p>
          <a:p>
            <a:pPr lvl="1"/>
            <a:endParaRPr lang="en-CA" dirty="0"/>
          </a:p>
          <a:p>
            <a:r>
              <a:rPr lang="en-CA" b="1" dirty="0"/>
              <a:t>Deaths:</a:t>
            </a:r>
          </a:p>
        </p:txBody>
      </p:sp>
    </p:spTree>
    <p:extLst>
      <p:ext uri="{BB962C8B-B14F-4D97-AF65-F5344CB8AC3E}">
        <p14:creationId xmlns:p14="http://schemas.microsoft.com/office/powerpoint/2010/main" val="122244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737DD-D0AD-4C3F-93B9-09BCF7DC0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Study Overview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7E3649C-1FF2-45D7-B2A7-D993FE93D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044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572D1-9AF9-4961-B1E1-29FCD0624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Study Analysis – Discussion/Conclusion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DC6E6-23C0-47C5-87DA-C4DCB9836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CA" b="1" dirty="0"/>
              <a:t>Were the results appropriately interpreted?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38065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572D1-9AF9-4961-B1E1-29FCD0624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506" y="343091"/>
            <a:ext cx="10515600" cy="1325563"/>
          </a:xfrm>
        </p:spPr>
        <p:txBody>
          <a:bodyPr/>
          <a:lstStyle/>
          <a:p>
            <a:r>
              <a:rPr lang="en-CA" b="1" dirty="0"/>
              <a:t>Study Analysis – Discussion/Conclusion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DC6E6-23C0-47C5-87DA-C4DCB9836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1825625"/>
            <a:ext cx="11424492" cy="4839580"/>
          </a:xfrm>
        </p:spPr>
        <p:txBody>
          <a:bodyPr>
            <a:normAutofit/>
          </a:bodyPr>
          <a:lstStyle/>
          <a:p>
            <a:pPr lvl="0"/>
            <a:r>
              <a:rPr lang="en-CA" b="1" dirty="0"/>
              <a:t>Did the authors adequately explain key limitations or discrepancies from other studies?</a:t>
            </a:r>
          </a:p>
        </p:txBody>
      </p:sp>
    </p:spTree>
    <p:extLst>
      <p:ext uri="{BB962C8B-B14F-4D97-AF65-F5344CB8AC3E}">
        <p14:creationId xmlns:p14="http://schemas.microsoft.com/office/powerpoint/2010/main" val="3704543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572D1-9AF9-4961-B1E1-29FCD0624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Study Analysis – Discussion/Conclusion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DC6E6-23C0-47C5-87DA-C4DCB9836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Were the author’s conclusions consistent with the results and study limitations?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4601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D8BB4-4D39-4E05-B89E-9A644E18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056" y="0"/>
            <a:ext cx="10515600" cy="1325563"/>
          </a:xfrm>
        </p:spPr>
        <p:txBody>
          <a:bodyPr/>
          <a:lstStyle/>
          <a:p>
            <a:r>
              <a:rPr lang="en-CA" b="1" dirty="0"/>
              <a:t>Study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0DB0B-205E-4DD5-9C51-1E936D89C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56" y="1594887"/>
            <a:ext cx="11850368" cy="510055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CA" b="1" dirty="0"/>
              <a:t>Are the results valid?</a:t>
            </a:r>
          </a:p>
          <a:p>
            <a:pPr lvl="0"/>
            <a:endParaRPr lang="en-CA" b="1" dirty="0"/>
          </a:p>
          <a:p>
            <a:pPr lvl="0"/>
            <a:r>
              <a:rPr lang="en-CA" b="1" dirty="0"/>
              <a:t>Internal Validity:</a:t>
            </a:r>
          </a:p>
          <a:p>
            <a:pPr lvl="1"/>
            <a:r>
              <a:rPr lang="en-CA" b="1" dirty="0"/>
              <a:t>Was the assignment of patients to treatments randomised?</a:t>
            </a:r>
          </a:p>
          <a:p>
            <a:pPr lvl="1"/>
            <a:r>
              <a:rPr lang="en-CA" b="1" dirty="0"/>
              <a:t>Were the groups similar at the start of the trial?</a:t>
            </a:r>
          </a:p>
          <a:p>
            <a:pPr lvl="1"/>
            <a:r>
              <a:rPr lang="en-CA" b="1" dirty="0"/>
              <a:t>Aside from the allocated treatment, were groups treated equally?</a:t>
            </a:r>
          </a:p>
        </p:txBody>
      </p:sp>
    </p:spTree>
    <p:extLst>
      <p:ext uri="{BB962C8B-B14F-4D97-AF65-F5344CB8AC3E}">
        <p14:creationId xmlns:p14="http://schemas.microsoft.com/office/powerpoint/2010/main" val="383928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D8BB4-4D39-4E05-B89E-9A644E18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056" y="0"/>
            <a:ext cx="10515600" cy="1325563"/>
          </a:xfrm>
        </p:spPr>
        <p:txBody>
          <a:bodyPr/>
          <a:lstStyle/>
          <a:p>
            <a:r>
              <a:rPr lang="en-CA" b="1" dirty="0"/>
              <a:t>Study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0DB0B-205E-4DD5-9C51-1E936D89C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56" y="1117600"/>
            <a:ext cx="11850368" cy="557784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CA" b="1" dirty="0"/>
              <a:t>Are the results valid?</a:t>
            </a:r>
          </a:p>
          <a:p>
            <a:pPr lvl="0"/>
            <a:r>
              <a:rPr lang="en-CA" b="1" dirty="0"/>
              <a:t>Internal Validity Cont’d:</a:t>
            </a:r>
          </a:p>
          <a:p>
            <a:pPr lvl="1"/>
            <a:r>
              <a:rPr lang="en-CA" b="1" dirty="0"/>
              <a:t>Were all patients who entered the trial accounted for? Were they analyzed in the groups to which they were randomised?</a:t>
            </a:r>
          </a:p>
          <a:p>
            <a:pPr lvl="1"/>
            <a:r>
              <a:rPr lang="en-CA" b="1" dirty="0"/>
              <a:t>Were measures objective or were the patients and clinicians kept “blind” to which treatment was being received?</a:t>
            </a:r>
          </a:p>
        </p:txBody>
      </p:sp>
    </p:spTree>
    <p:extLst>
      <p:ext uri="{BB962C8B-B14F-4D97-AF65-F5344CB8AC3E}">
        <p14:creationId xmlns:p14="http://schemas.microsoft.com/office/powerpoint/2010/main" val="274295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D8BB4-4D39-4E05-B89E-9A644E18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" y="0"/>
            <a:ext cx="10515600" cy="1325563"/>
          </a:xfrm>
        </p:spPr>
        <p:txBody>
          <a:bodyPr/>
          <a:lstStyle/>
          <a:p>
            <a:r>
              <a:rPr lang="en-CA" b="1"/>
              <a:t>Study Conclusion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0DB0B-205E-4DD5-9C51-1E936D89C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40" y="1137920"/>
            <a:ext cx="11877040" cy="5638799"/>
          </a:xfrm>
        </p:spPr>
        <p:txBody>
          <a:bodyPr>
            <a:normAutofit/>
          </a:bodyPr>
          <a:lstStyle/>
          <a:p>
            <a:pPr lvl="0"/>
            <a:r>
              <a:rPr lang="en-CA" b="1" dirty="0"/>
              <a:t>Are the results generalizable to practice?</a:t>
            </a:r>
          </a:p>
        </p:txBody>
      </p:sp>
    </p:spTree>
    <p:extLst>
      <p:ext uri="{BB962C8B-B14F-4D97-AF65-F5344CB8AC3E}">
        <p14:creationId xmlns:p14="http://schemas.microsoft.com/office/powerpoint/2010/main" val="320622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D8BB4-4D39-4E05-B89E-9A644E18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80" y="665496"/>
            <a:ext cx="10515600" cy="1325563"/>
          </a:xfrm>
        </p:spPr>
        <p:txBody>
          <a:bodyPr/>
          <a:lstStyle/>
          <a:p>
            <a:r>
              <a:rPr lang="en-CA" b="1" dirty="0"/>
              <a:t>Study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0DB0B-205E-4DD5-9C51-1E936D89C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80" y="2181340"/>
            <a:ext cx="11958320" cy="4676660"/>
          </a:xfrm>
        </p:spPr>
        <p:txBody>
          <a:bodyPr>
            <a:normAutofit/>
          </a:bodyPr>
          <a:lstStyle/>
          <a:p>
            <a:pPr lvl="0"/>
            <a:r>
              <a:rPr lang="en-CA" b="1" dirty="0"/>
              <a:t>Do they correspond to available literature?</a:t>
            </a:r>
          </a:p>
        </p:txBody>
      </p:sp>
    </p:spTree>
    <p:extLst>
      <p:ext uri="{BB962C8B-B14F-4D97-AF65-F5344CB8AC3E}">
        <p14:creationId xmlns:p14="http://schemas.microsoft.com/office/powerpoint/2010/main" val="31742342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D8BB4-4D39-4E05-B89E-9A644E18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" y="0"/>
            <a:ext cx="10515600" cy="1325563"/>
          </a:xfrm>
        </p:spPr>
        <p:txBody>
          <a:bodyPr/>
          <a:lstStyle/>
          <a:p>
            <a:r>
              <a:rPr lang="en-CA" b="1" dirty="0"/>
              <a:t>Study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0DB0B-205E-4DD5-9C51-1E936D89C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10" y="1137920"/>
            <a:ext cx="6137374" cy="5638799"/>
          </a:xfrm>
        </p:spPr>
        <p:txBody>
          <a:bodyPr>
            <a:normAutofit/>
          </a:bodyPr>
          <a:lstStyle/>
          <a:p>
            <a:pPr lvl="0"/>
            <a:r>
              <a:rPr lang="en-CA" b="1" dirty="0"/>
              <a:t>In short, will these findings change clinical practice?</a:t>
            </a:r>
          </a:p>
        </p:txBody>
      </p:sp>
    </p:spTree>
    <p:extLst>
      <p:ext uri="{BB962C8B-B14F-4D97-AF65-F5344CB8AC3E}">
        <p14:creationId xmlns:p14="http://schemas.microsoft.com/office/powerpoint/2010/main" val="9964515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D8BB4-4D39-4E05-B89E-9A644E18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80" y="-152400"/>
            <a:ext cx="10515600" cy="1325563"/>
          </a:xfrm>
        </p:spPr>
        <p:txBody>
          <a:bodyPr/>
          <a:lstStyle/>
          <a:p>
            <a:r>
              <a:rPr lang="en-CA" b="1" dirty="0"/>
              <a:t>Study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0DB0B-205E-4DD5-9C51-1E936D89C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80" y="853440"/>
            <a:ext cx="11958320" cy="6004560"/>
          </a:xfrm>
        </p:spPr>
        <p:txBody>
          <a:bodyPr>
            <a:normAutofit/>
          </a:bodyPr>
          <a:lstStyle/>
          <a:p>
            <a:r>
              <a:rPr lang="en-CA" b="1" dirty="0"/>
              <a:t>Need for future investigation and research?</a:t>
            </a:r>
          </a:p>
          <a:p>
            <a:pPr lvl="1"/>
            <a:r>
              <a:rPr lang="en-CA" b="1" dirty="0"/>
              <a:t>Protocol Dissemination:</a:t>
            </a:r>
          </a:p>
          <a:p>
            <a:pPr lvl="1"/>
            <a:r>
              <a:rPr lang="en-CA" b="1" dirty="0"/>
              <a:t>Improved retention:</a:t>
            </a:r>
          </a:p>
          <a:p>
            <a:pPr lvl="1"/>
            <a:r>
              <a:rPr lang="en-CA" b="1" dirty="0"/>
              <a:t>Future studies:</a:t>
            </a:r>
          </a:p>
          <a:p>
            <a:pPr lvl="1"/>
            <a:endParaRPr lang="en-CA" dirty="0"/>
          </a:p>
          <a:p>
            <a:pPr lvl="1"/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0610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8A38-7753-476E-8702-C05A04615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9772A-F14E-4A45-9B96-826801056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1633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4488-5A98-45B8-AB51-62B3E3E7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247651"/>
            <a:ext cx="10515600" cy="1325563"/>
          </a:xfrm>
        </p:spPr>
        <p:txBody>
          <a:bodyPr/>
          <a:lstStyle/>
          <a:p>
            <a:r>
              <a:rPr lang="en-CA" b="1" dirty="0"/>
              <a:t>Study Overview – 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8E79-D4EA-4313-8A83-B46C2B835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573214"/>
            <a:ext cx="11668125" cy="50371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b="1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184213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737DD-D0AD-4C3F-93B9-09BCF7DC0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highlight>
                  <a:srgbClr val="FFFF00"/>
                </a:highlight>
              </a:rPr>
              <a:t>Questions/Discussion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880936-C3F3-4AAF-8BF5-73DFCF687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405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4488-5A98-45B8-AB51-62B3E3E7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317500"/>
            <a:ext cx="10515600" cy="1325563"/>
          </a:xfrm>
        </p:spPr>
        <p:txBody>
          <a:bodyPr/>
          <a:lstStyle/>
          <a:p>
            <a:r>
              <a:rPr lang="en-CA" b="1" dirty="0"/>
              <a:t>Study Overview – Rationale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8E79-D4EA-4313-8A83-B46C2B835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968595"/>
            <a:ext cx="11515724" cy="4351338"/>
          </a:xfrm>
        </p:spPr>
        <p:txBody>
          <a:bodyPr>
            <a:normAutofit/>
          </a:bodyPr>
          <a:lstStyle/>
          <a:p>
            <a:pPr lvl="1"/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3484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4488-5A98-45B8-AB51-62B3E3E7A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Study Overview – Primary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8E79-D4EA-4313-8A83-B46C2B835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64342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B7A27-F613-4C89-87E0-B30EB1D67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365125"/>
            <a:ext cx="10515600" cy="1325563"/>
          </a:xfrm>
        </p:spPr>
        <p:txBody>
          <a:bodyPr/>
          <a:lstStyle/>
          <a:p>
            <a:r>
              <a:rPr lang="en-CA" b="1" dirty="0"/>
              <a:t>Study Overview -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45426-141C-4D84-84D4-2F6286181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825624"/>
            <a:ext cx="11410950" cy="5032376"/>
          </a:xfrm>
        </p:spPr>
        <p:txBody>
          <a:bodyPr>
            <a:normAutofit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7366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68686-CD11-4E27-A769-BA539B77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294005"/>
            <a:ext cx="10515600" cy="1325563"/>
          </a:xfrm>
        </p:spPr>
        <p:txBody>
          <a:bodyPr/>
          <a:lstStyle/>
          <a:p>
            <a:r>
              <a:rPr lang="en-CA" b="1" dirty="0"/>
              <a:t>Study Overview – Results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B78CC-1B8A-47D1-B2B6-EB0293A8E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1825625"/>
            <a:ext cx="11551920" cy="4738370"/>
          </a:xfrm>
        </p:spPr>
        <p:txBody>
          <a:bodyPr>
            <a:normAutofit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8807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4488-5A98-45B8-AB51-62B3E3E7A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Study Overview – Authors’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8E79-D4EA-4313-8A83-B46C2B835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1788772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0487B-E067-4D65-A3F7-DE395211C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CA" b="1" dirty="0"/>
              <a:t>Study Analysis – Authors/Introduction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B4767-00B9-47D3-8215-174C273A8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3479"/>
          </a:xfrm>
        </p:spPr>
        <p:txBody>
          <a:bodyPr>
            <a:normAutofit/>
          </a:bodyPr>
          <a:lstStyle/>
          <a:p>
            <a:pPr lvl="0"/>
            <a:r>
              <a:rPr lang="en-CA" b="1" dirty="0"/>
              <a:t>Potential conflicts of interest?</a:t>
            </a:r>
          </a:p>
          <a:p>
            <a:pPr lvl="1"/>
            <a:r>
              <a:rPr lang="en-CA" b="1" i="1" dirty="0"/>
              <a:t>Conflict of Interest Disclosures:</a:t>
            </a:r>
            <a:endParaRPr lang="en-CA" dirty="0"/>
          </a:p>
          <a:p>
            <a:pPr lvl="1"/>
            <a:endParaRPr lang="en-CA" dirty="0"/>
          </a:p>
          <a:p>
            <a:pPr lvl="1"/>
            <a:r>
              <a:rPr lang="en-CA" b="1" i="1" dirty="0"/>
              <a:t>Funding:</a:t>
            </a:r>
            <a:endParaRPr lang="en-CA" dirty="0"/>
          </a:p>
          <a:p>
            <a:pPr lvl="1"/>
            <a:endParaRPr lang="en-CA" dirty="0"/>
          </a:p>
          <a:p>
            <a:pPr lvl="1"/>
            <a:r>
              <a:rPr lang="en-CA" b="1" i="1" dirty="0"/>
              <a:t>Role of Sponsor:</a:t>
            </a:r>
          </a:p>
          <a:p>
            <a:pPr lvl="1"/>
            <a:endParaRPr lang="en-CA" dirty="0"/>
          </a:p>
          <a:p>
            <a:pPr lvl="1"/>
            <a:r>
              <a:rPr lang="en-CA" b="1" i="1" dirty="0"/>
              <a:t>Additional Contributions: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33608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3205</TotalTime>
  <Words>381</Words>
  <Application>Microsoft Office PowerPoint</Application>
  <PresentationFormat>Widescreen</PresentationFormat>
  <Paragraphs>93</Paragraphs>
  <Slides>30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TITLE</vt:lpstr>
      <vt:lpstr>Study Overview </vt:lpstr>
      <vt:lpstr>Study Overview – Introduction </vt:lpstr>
      <vt:lpstr>Study Overview – Rationale </vt:lpstr>
      <vt:lpstr>Study Overview – Primary Goals</vt:lpstr>
      <vt:lpstr>Study Overview - Methods</vt:lpstr>
      <vt:lpstr>Study Overview – Results </vt:lpstr>
      <vt:lpstr>Study Overview – Authors’ Conclusion</vt:lpstr>
      <vt:lpstr>Study Analysis – Authors/Introduction</vt:lpstr>
      <vt:lpstr>Study Analysis – Authors/Introduction</vt:lpstr>
      <vt:lpstr>Study Analysis – Methods </vt:lpstr>
      <vt:lpstr>Study Analysis - Methods</vt:lpstr>
      <vt:lpstr>Study Analysis – Methods </vt:lpstr>
      <vt:lpstr>Study Analysis – Methods </vt:lpstr>
      <vt:lpstr>Study Analysis – Methods </vt:lpstr>
      <vt:lpstr>Study Overview – Methods </vt:lpstr>
      <vt:lpstr>Study Overview – Methods </vt:lpstr>
      <vt:lpstr>Study Analysis – Results</vt:lpstr>
      <vt:lpstr>Study Analysis – Results</vt:lpstr>
      <vt:lpstr>Study Analysis – Discussion/Conclusion</vt:lpstr>
      <vt:lpstr>Study Analysis – Discussion/Conclusion</vt:lpstr>
      <vt:lpstr>Study Analysis – Discussion/Conclusion</vt:lpstr>
      <vt:lpstr>Study Conclusion</vt:lpstr>
      <vt:lpstr>Study Conclusion</vt:lpstr>
      <vt:lpstr>Study Conclusion</vt:lpstr>
      <vt:lpstr>Study Conclusion</vt:lpstr>
      <vt:lpstr>Study Conclusion</vt:lpstr>
      <vt:lpstr>Study Conclusion</vt:lpstr>
      <vt:lpstr>References</vt:lpstr>
      <vt:lpstr>Questions/Discussion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Buprenorphine Treatment for Hospitalized, Opioid-Dependent Patients A Randomized Clinical Trial</dc:title>
  <dc:creator>MacCauley, Christine</dc:creator>
  <cp:lastModifiedBy>MacCauley, Christine</cp:lastModifiedBy>
  <cp:revision>101</cp:revision>
  <cp:lastPrinted>2019-05-14T14:13:49Z</cp:lastPrinted>
  <dcterms:created xsi:type="dcterms:W3CDTF">2019-05-05T21:39:25Z</dcterms:created>
  <dcterms:modified xsi:type="dcterms:W3CDTF">2020-01-29T23:09:13Z</dcterms:modified>
</cp:coreProperties>
</file>